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8" r:id="rId2"/>
    <p:sldId id="262" r:id="rId3"/>
    <p:sldId id="264" r:id="rId4"/>
    <p:sldId id="269" r:id="rId5"/>
    <p:sldId id="265" r:id="rId6"/>
    <p:sldId id="263" r:id="rId7"/>
    <p:sldId id="267" r:id="rId8"/>
    <p:sldId id="268" r:id="rId9"/>
    <p:sldId id="266" r:id="rId10"/>
    <p:sldId id="261" r:id="rId11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4" autoAdjust="0"/>
    <p:restoredTop sz="68904" autoAdjust="0"/>
  </p:normalViewPr>
  <p:slideViewPr>
    <p:cSldViewPr snapToGrid="0">
      <p:cViewPr varScale="1">
        <p:scale>
          <a:sx n="85" d="100"/>
          <a:sy n="85" d="100"/>
        </p:scale>
        <p:origin x="21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8B61F-9FDE-4C07-8FCF-12FAB722BAF0}" type="datetimeFigureOut">
              <a:rPr lang="nb-NO" smtClean="0"/>
              <a:t>09.01.2025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6E15F4-B3FC-4CDE-81A5-07A6111699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6799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93FE0F-4155-4859-944A-90FAB01289A2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81967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93FE0F-4155-4859-944A-90FAB01289A2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958341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nb-NO" sz="1200" dirty="0">
              <a:latin typeface="+mn-lt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6E15F4-B3FC-4CDE-81A5-07A611169919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951312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nb-NO" sz="1200" b="0" i="1" u="none" strike="noStrike" baseline="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6E15F4-B3FC-4CDE-81A5-07A611169919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395577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nb-NO" sz="1800" b="0" i="1" u="none" strike="noStrike" baseline="0" dirty="0">
              <a:latin typeface="Calibre-LightItalic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6E15F4-B3FC-4CDE-81A5-07A611169919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152518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nb-NO" sz="1800" b="0" i="1" u="none" strike="noStrike" baseline="0" dirty="0">
              <a:latin typeface="Calibre-LightItalic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6E15F4-B3FC-4CDE-81A5-07A611169919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335852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nb-NO" sz="1200" dirty="0">
              <a:latin typeface="+mn-lt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6E15F4-B3FC-4CDE-81A5-07A611169919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363346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nb-NO" sz="1200" dirty="0">
              <a:latin typeface="+mn-lt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6E15F4-B3FC-4CDE-81A5-07A611169919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389418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6E15F4-B3FC-4CDE-81A5-07A611169919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749720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6E15F4-B3FC-4CDE-81A5-07A611169919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4381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942FF1B-FB51-4139-A7A6-B8DB1E0E9E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A3AA168-83BC-4430-99FE-7EB230B4CB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DBD8CC3-2F33-4010-B5BE-13E61F99D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B0BE-771C-4867-8F80-2BC0D951E3F2}" type="datetimeFigureOut">
              <a:rPr lang="nb-NO" smtClean="0"/>
              <a:t>09.01.2025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FF9C2E3-4431-4530-8223-9750E9FE2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BBCACA1-B63D-4844-9F4F-F9042F3F7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1C2A3-E84A-47E2-A4EE-DF1F60FB72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35273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B057AE7-1983-4B14-AD1A-60E846697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DF138F64-AC45-4424-911C-AC6A7B5457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5708F1C-B2E1-4883-A3FD-37709D02E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B0BE-771C-4867-8F80-2BC0D951E3F2}" type="datetimeFigureOut">
              <a:rPr lang="nb-NO" smtClean="0"/>
              <a:t>09.01.2025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9D718FA-DF65-4288-9EFB-2579E0858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1036B20-FBA8-4CEC-94F3-C3A842407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1C2A3-E84A-47E2-A4EE-DF1F60FB72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59714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9615074D-B1C1-4877-9045-E7E4C85018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0EA90442-1E78-4AC0-AFF6-67E6D3CAAA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3E63795-FB21-4342-B6C7-95FD177CA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B0BE-771C-4867-8F80-2BC0D951E3F2}" type="datetimeFigureOut">
              <a:rPr lang="nb-NO" smtClean="0"/>
              <a:t>09.01.2025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9FDE182-9A75-4C1D-8F44-DADC1ECFE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0340C2D-38AD-4855-AEFB-AFF60AB0F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1C2A3-E84A-47E2-A4EE-DF1F60FB72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85764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AB0B575-B13D-48F1-AD6F-48B094647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6B9B3A6-EE23-42F5-8C8E-AF23BF1ABD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2E4875A-647F-494B-997C-A16CDC8CA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B0BE-771C-4867-8F80-2BC0D951E3F2}" type="datetimeFigureOut">
              <a:rPr lang="nb-NO" smtClean="0"/>
              <a:t>09.01.2025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8C302F8-EAC4-4F32-A879-B28F3FC26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8002893-2F80-4DE2-89B4-7B4C8EF47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1C2A3-E84A-47E2-A4EE-DF1F60FB72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2282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7BB7704-CA8B-4244-A4BA-C2F1EF67E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F50F7A7-5213-4902-A5E3-BC1839FE4B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91F42DF-4561-4434-AAB8-C65EAF5B2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B0BE-771C-4867-8F80-2BC0D951E3F2}" type="datetimeFigureOut">
              <a:rPr lang="nb-NO" smtClean="0"/>
              <a:t>09.01.2025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4721794-F667-4181-8EFA-92639E2AD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22C6A62-9D82-4B84-8271-FA0745A01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1C2A3-E84A-47E2-A4EE-DF1F60FB72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29593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0224FDD-D2E0-4B1B-920C-FFA475551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72A60CA-BC76-4237-80A4-722C5F1896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F706C14-4862-4CA0-A9EA-28085706B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B70F589-A188-483C-A193-802087317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B0BE-771C-4867-8F80-2BC0D951E3F2}" type="datetimeFigureOut">
              <a:rPr lang="nb-NO" smtClean="0"/>
              <a:t>09.01.2025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CF7B7D6-E2F1-4046-8B34-6EAFCAC3E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311BC75-0E92-43B2-97CF-B5398B8F5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1C2A3-E84A-47E2-A4EE-DF1F60FB72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86109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98281B2-346C-4DB3-B666-74F32B938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4D3353C-5351-4C86-B4DD-E044156267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64EECD1-9C26-4CAA-B537-1A5AE78B54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3169A59D-747E-47CE-B4D8-392EEAA764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B892622B-CE0E-4D95-805F-C2D32B4B29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8DAD1D7B-31A3-4A50-9BCF-8D6B8DF84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B0BE-771C-4867-8F80-2BC0D951E3F2}" type="datetimeFigureOut">
              <a:rPr lang="nb-NO" smtClean="0"/>
              <a:t>09.01.2025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0B492566-1D62-4AD8-B0AA-6603195FE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845D50AF-B7AE-452B-BC90-8BB9461C4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1C2A3-E84A-47E2-A4EE-DF1F60FB72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0558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4B431A5-8F4F-4A4E-A64E-F4A10DBB5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5B1DA8EC-8423-4280-ABAF-1BB068B9A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B0BE-771C-4867-8F80-2BC0D951E3F2}" type="datetimeFigureOut">
              <a:rPr lang="nb-NO" smtClean="0"/>
              <a:t>09.01.2025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3039F159-1058-4474-AD58-E057CD965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CF57F46B-02AC-4769-9673-3DAFF7204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1C2A3-E84A-47E2-A4EE-DF1F60FB72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02903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238FC7BB-275B-4E45-A4B0-F3E405726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B0BE-771C-4867-8F80-2BC0D951E3F2}" type="datetimeFigureOut">
              <a:rPr lang="nb-NO" smtClean="0"/>
              <a:t>09.01.2025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0A82A0CA-F063-4EA2-9E37-6A448304D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E1FFF9DA-6F2A-47C8-B834-EEB153E78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1C2A3-E84A-47E2-A4EE-DF1F60FB72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594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7FB1733-7F2C-4A76-8151-64B4E357F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5B8E4EC-EED8-4D64-BFE5-ABB0CE15E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767900E5-C587-4996-9EA6-2FCABB17E7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BCFDFD2-B3F4-45E7-B39E-05B68D9F4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B0BE-771C-4867-8F80-2BC0D951E3F2}" type="datetimeFigureOut">
              <a:rPr lang="nb-NO" smtClean="0"/>
              <a:t>09.01.2025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730F13CF-1735-4A85-A85C-3626E2AF5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229A523-8775-4F03-9080-16E612D41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1C2A3-E84A-47E2-A4EE-DF1F60FB72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50668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A72CBDC-6778-470F-8658-0D15B633D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1F877140-7A7F-4D4A-8EB5-EF19024B4F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60753A7-50D5-4EC7-90B7-713FEE2D3E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D1D2B42-A413-4722-B168-CE44B74AD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B0BE-771C-4867-8F80-2BC0D951E3F2}" type="datetimeFigureOut">
              <a:rPr lang="nb-NO" smtClean="0"/>
              <a:t>09.01.2025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73B2019-5126-47F9-8D5A-594164714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47F56B2-D678-4E99-9B51-AD699CFD0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1C2A3-E84A-47E2-A4EE-DF1F60FB72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6821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CF7F36CF-B15A-41C4-8ABB-3DCCD7563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641C3BE-C72D-45F9-84EC-153879D070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321DC6B-2B44-41EA-98C6-DEB1DD91BE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FB0BE-771C-4867-8F80-2BC0D951E3F2}" type="datetimeFigureOut">
              <a:rPr lang="nb-NO" smtClean="0"/>
              <a:t>09.01.2025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B121217-0D0F-447D-8C89-569E31F43B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B845C98-9B7C-4456-A40F-E80F064496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1C2A3-E84A-47E2-A4EE-DF1F60FB72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0188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8.uis.no/fag/ROBUST/lyd/Pustepause.m4a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169D286-F4D7-4C8B-A6BD-D05384C7F1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 6">
            <a:extLst>
              <a:ext uri="{FF2B5EF4-FFF2-40B4-BE49-F238E27FC236}">
                <a16:creationId xmlns:a16="http://schemas.microsoft.com/office/drawing/2014/main" id="{39E8235E-135E-4261-8F54-2B316E493C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610728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 7">
            <a:extLst>
              <a:ext uri="{FF2B5EF4-FFF2-40B4-BE49-F238E27FC236}">
                <a16:creationId xmlns:a16="http://schemas.microsoft.com/office/drawing/2014/main" id="{D4ED8EC3-4D57-4620-93CE-4E6661F09A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343079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83BCB34A-2F40-4F41-8488-A134C1C155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5" y="340424"/>
            <a:ext cx="4630139" cy="5265795"/>
          </a:xfrm>
          <a:custGeom>
            <a:avLst/>
            <a:gdLst>
              <a:gd name="connsiteX0" fmla="*/ 0 w 4630139"/>
              <a:gd name="connsiteY0" fmla="*/ 0 h 5265795"/>
              <a:gd name="connsiteX1" fmla="*/ 4630139 w 4630139"/>
              <a:gd name="connsiteY1" fmla="*/ 0 h 5265795"/>
              <a:gd name="connsiteX2" fmla="*/ 4630139 w 4630139"/>
              <a:gd name="connsiteY2" fmla="*/ 5265795 h 5265795"/>
              <a:gd name="connsiteX3" fmla="*/ 0 w 4630139"/>
              <a:gd name="connsiteY3" fmla="*/ 5265795 h 5265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0139" h="5265795">
                <a:moveTo>
                  <a:pt x="0" y="0"/>
                </a:moveTo>
                <a:lnTo>
                  <a:pt x="4630139" y="0"/>
                </a:lnTo>
                <a:lnTo>
                  <a:pt x="4630139" y="5265795"/>
                </a:lnTo>
                <a:lnTo>
                  <a:pt x="0" y="526579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F78382DC-4207-465E-B379-1E16448AA2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1780" y="1071563"/>
            <a:ext cx="7290218" cy="5242298"/>
          </a:xfrm>
          <a:custGeom>
            <a:avLst/>
            <a:gdLst>
              <a:gd name="connsiteX0" fmla="*/ 0 w 7290218"/>
              <a:gd name="connsiteY0" fmla="*/ 0 h 5242298"/>
              <a:gd name="connsiteX1" fmla="*/ 7290218 w 7290218"/>
              <a:gd name="connsiteY1" fmla="*/ 0 h 5242298"/>
              <a:gd name="connsiteX2" fmla="*/ 7290218 w 7290218"/>
              <a:gd name="connsiteY2" fmla="*/ 5242298 h 5242298"/>
              <a:gd name="connsiteX3" fmla="*/ 0 w 7290218"/>
              <a:gd name="connsiteY3" fmla="*/ 5242298 h 5242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90218" h="5242298">
                <a:moveTo>
                  <a:pt x="0" y="0"/>
                </a:moveTo>
                <a:lnTo>
                  <a:pt x="7290218" y="0"/>
                </a:lnTo>
                <a:lnTo>
                  <a:pt x="7290218" y="5242298"/>
                </a:lnTo>
                <a:lnTo>
                  <a:pt x="0" y="524229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BB65C97B-8AF9-49ED-9D8F-30025DDA94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0624" y="1688154"/>
            <a:ext cx="2782800" cy="1878391"/>
          </a:xfrm>
          <a:prstGeom prst="rect">
            <a:avLst/>
          </a:prstGeom>
        </p:spPr>
      </p:pic>
      <p:sp>
        <p:nvSpPr>
          <p:cNvPr id="14" name="TekstSylinder 13">
            <a:extLst>
              <a:ext uri="{FF2B5EF4-FFF2-40B4-BE49-F238E27FC236}">
                <a16:creationId xmlns:a16="http://schemas.microsoft.com/office/drawing/2014/main" id="{0C38CF58-A8E9-4B14-92E0-B0DF4804E392}"/>
              </a:ext>
            </a:extLst>
          </p:cNvPr>
          <p:cNvSpPr txBox="1"/>
          <p:nvPr/>
        </p:nvSpPr>
        <p:spPr>
          <a:xfrm>
            <a:off x="5586699" y="5594153"/>
            <a:ext cx="5917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volini" panose="020B0502040204020203" pitchFamily="66" charset="0"/>
                <a:ea typeface="+mn-ea"/>
                <a:cs typeface="Cavolini" panose="020B0502040204020203" pitchFamily="66" charset="0"/>
              </a:rPr>
              <a:t>Time </a:t>
            </a:r>
            <a:r>
              <a:rPr lang="nb-NO" b="1" dirty="0">
                <a:solidFill>
                  <a:prstClr val="white"/>
                </a:solidFill>
                <a:latin typeface="Cavolini" panose="020B0502040204020203" pitchFamily="66" charset="0"/>
                <a:cs typeface="Cavolini" panose="020B0502040204020203" pitchFamily="66" charset="0"/>
              </a:rPr>
              <a:t>3</a:t>
            </a:r>
            <a:r>
              <a:rPr kumimoji="0" lang="nb-NO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volini" panose="020B0502040204020203" pitchFamily="66" charset="0"/>
                <a:ea typeface="+mn-ea"/>
                <a:cs typeface="Cavolini" panose="020B0502040204020203" pitchFamily="66" charset="0"/>
              </a:rPr>
              <a:t>: Lærende tankesett sammen med andre</a:t>
            </a:r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88E8CAD7-1D5C-4D95-97E9-7B5492E1EE4B}"/>
              </a:ext>
            </a:extLst>
          </p:cNvPr>
          <p:cNvSpPr txBox="1"/>
          <p:nvPr/>
        </p:nvSpPr>
        <p:spPr>
          <a:xfrm>
            <a:off x="0" y="6356350"/>
            <a:ext cx="34133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©Læringsmiljøsenteret</a:t>
            </a:r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2994CF2B-6BF5-4C09-BE8A-D75D6D0E1D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48669" y="1687528"/>
            <a:ext cx="2993395" cy="3676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4209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C9E960A-C56B-44C6-833E-C54AE7F69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latin typeface="Cavolini" panose="03000502040302020204" pitchFamily="66" charset="0"/>
                <a:cs typeface="Cavolini" panose="03000502040302020204" pitchFamily="66" charset="0"/>
              </a:rPr>
              <a:t>Til neste gang</a:t>
            </a:r>
            <a:endParaRPr lang="nb-NO" dirty="0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3E42A497-8609-4FF0-888F-C4600F6B39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200" dirty="0">
                <a:latin typeface="Cavolini" panose="03000502040302020204" pitchFamily="66" charset="0"/>
                <a:cs typeface="Cavolini" panose="03000502040302020204" pitchFamily="66" charset="0"/>
              </a:rPr>
              <a:t>Prøv ut</a:t>
            </a:r>
          </a:p>
          <a:p>
            <a:pPr lvl="1"/>
            <a:endParaRPr lang="nb-NO" sz="18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lvl="1"/>
            <a:r>
              <a:rPr lang="nb-NO" sz="1800" dirty="0">
                <a:latin typeface="Cavolini" panose="03000502040302020204" pitchFamily="66" charset="0"/>
                <a:cs typeface="Cavolini" panose="03000502040302020204" pitchFamily="66" charset="0"/>
              </a:rPr>
              <a:t>Når du står overfor en skolefaglig utfordring, spør deg selv hvem (utenom læreren) du kan spørre for å komme videre? Be personen du tror kan hjelpe deg om hjelp.</a:t>
            </a:r>
          </a:p>
          <a:p>
            <a:pPr lvl="1"/>
            <a:endParaRPr lang="nb-NO" sz="18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lvl="1"/>
            <a:r>
              <a:rPr lang="nb-NO" sz="1800" dirty="0">
                <a:latin typeface="Cavolini" panose="03000502040302020204" pitchFamily="66" charset="0"/>
                <a:cs typeface="Cavolini" panose="03000502040302020204" pitchFamily="66" charset="0"/>
              </a:rPr>
              <a:t>Støtt andre som ber deg om hjelp.</a:t>
            </a:r>
          </a:p>
          <a:p>
            <a:endParaRPr lang="nb-NO" sz="2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nb-NO" sz="2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nb-NO" sz="2200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FC27C734-303B-4E09-A3DD-C5BD29A87357}"/>
              </a:ext>
            </a:extLst>
          </p:cNvPr>
          <p:cNvSpPr txBox="1"/>
          <p:nvPr/>
        </p:nvSpPr>
        <p:spPr>
          <a:xfrm>
            <a:off x="0" y="6356350"/>
            <a:ext cx="34133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©Læringsmiljøsenteret</a:t>
            </a:r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50934CE9-6FAC-438A-A903-03D62F2B4C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50836" y="5700580"/>
            <a:ext cx="1005927" cy="932769"/>
          </a:xfrm>
          <a:prstGeom prst="rect">
            <a:avLst/>
          </a:prstGeom>
        </p:spPr>
      </p:pic>
      <p:pic>
        <p:nvPicPr>
          <p:cNvPr id="9" name="Bilde 8">
            <a:extLst>
              <a:ext uri="{FF2B5EF4-FFF2-40B4-BE49-F238E27FC236}">
                <a16:creationId xmlns:a16="http://schemas.microsoft.com/office/drawing/2014/main" id="{E4070FFB-F185-44BD-9350-A0D95AA47E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13071" y="365125"/>
            <a:ext cx="1243692" cy="1822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241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Sylinder 4">
            <a:extLst>
              <a:ext uri="{FF2B5EF4-FFF2-40B4-BE49-F238E27FC236}">
                <a16:creationId xmlns:a16="http://schemas.microsoft.com/office/drawing/2014/main" id="{FC27C734-303B-4E09-A3DD-C5BD29A87357}"/>
              </a:ext>
            </a:extLst>
          </p:cNvPr>
          <p:cNvSpPr txBox="1"/>
          <p:nvPr/>
        </p:nvSpPr>
        <p:spPr>
          <a:xfrm>
            <a:off x="0" y="6356350"/>
            <a:ext cx="34133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©Læringsmiljøsenteret</a:t>
            </a:r>
          </a:p>
        </p:txBody>
      </p:sp>
      <p:sp>
        <p:nvSpPr>
          <p:cNvPr id="9" name="Tittel 8">
            <a:extLst>
              <a:ext uri="{FF2B5EF4-FFF2-40B4-BE49-F238E27FC236}">
                <a16:creationId xmlns:a16="http://schemas.microsoft.com/office/drawing/2014/main" id="{641FCC0E-ADD2-49BC-9423-85DC1C15F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latin typeface="Cavolini" panose="03000502040302020204" pitchFamily="66" charset="0"/>
                <a:cs typeface="Cavolini" panose="03000502040302020204" pitchFamily="66" charset="0"/>
              </a:rPr>
              <a:t>Timens tema</a:t>
            </a:r>
          </a:p>
        </p:txBody>
      </p:sp>
      <p:sp>
        <p:nvSpPr>
          <p:cNvPr id="10" name="Plassholder for innhold 9">
            <a:extLst>
              <a:ext uri="{FF2B5EF4-FFF2-40B4-BE49-F238E27FC236}">
                <a16:creationId xmlns:a16="http://schemas.microsoft.com/office/drawing/2014/main" id="{A3570409-2C9F-4579-93F4-F4891F9AB4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200" dirty="0">
                <a:latin typeface="Cavolini" panose="03000502040302020204" pitchFamily="66" charset="0"/>
                <a:cs typeface="Cavolini" panose="03000502040302020204" pitchFamily="66" charset="0"/>
              </a:rPr>
              <a:t>Fra forrige tema:</a:t>
            </a:r>
          </a:p>
          <a:p>
            <a:pPr lvl="1"/>
            <a:r>
              <a:rPr lang="nb-NO" sz="2200" dirty="0">
                <a:latin typeface="Cavolini" panose="03000502040302020204" pitchFamily="66" charset="0"/>
                <a:cs typeface="Cavolini" panose="03000502040302020204" pitchFamily="66" charset="0"/>
              </a:rPr>
              <a:t>Gi eksempler på noe dere opplevde som nyttig fra forrige time i lærende tankesett</a:t>
            </a:r>
          </a:p>
          <a:p>
            <a:pPr marL="457200" lvl="1" indent="0">
              <a:buNone/>
            </a:pPr>
            <a:endParaRPr lang="nb-NO" sz="2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nb-NO" sz="2200" dirty="0">
                <a:latin typeface="Cavolini" panose="03000502040302020204" pitchFamily="66" charset="0"/>
                <a:cs typeface="Cavolini" panose="03000502040302020204" pitchFamily="66" charset="0"/>
              </a:rPr>
              <a:t>Til denne timen:</a:t>
            </a:r>
          </a:p>
          <a:p>
            <a:pPr lvl="1"/>
            <a:r>
              <a:rPr lang="nb-NO" sz="1800" dirty="0">
                <a:latin typeface="Cavolini" panose="03000502040302020204" pitchFamily="66" charset="0"/>
                <a:cs typeface="Cavolini" panose="03000502040302020204" pitchFamily="66" charset="0"/>
              </a:rPr>
              <a:t>Hvordan var det å se for seg hjernen som en muskel når dere arbeidet med skolefaglige oppgaver?</a:t>
            </a:r>
          </a:p>
          <a:p>
            <a:pPr lvl="1"/>
            <a:r>
              <a:rPr lang="nb-NO" sz="1800" dirty="0">
                <a:latin typeface="Cavolini" panose="03000502040302020204" pitchFamily="66" charset="0"/>
                <a:cs typeface="Cavolini" panose="03000502040302020204" pitchFamily="66" charset="0"/>
              </a:rPr>
              <a:t>Hvordan var det å snakke støttende til seg selv i arbeidet med skolefaglige oppgaver?</a:t>
            </a:r>
          </a:p>
          <a:p>
            <a:endParaRPr lang="nb-NO" sz="2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nb-NO" sz="2200" dirty="0">
                <a:latin typeface="Cavolini" panose="03000502040302020204" pitchFamily="66" charset="0"/>
                <a:cs typeface="Cavolini" panose="03000502040302020204" pitchFamily="66" charset="0"/>
              </a:rPr>
              <a:t>Tema for timen: Lærende tankesett sammen med andre</a:t>
            </a:r>
          </a:p>
          <a:p>
            <a:endParaRPr lang="nb-NO" sz="2200" dirty="0"/>
          </a:p>
        </p:txBody>
      </p:sp>
      <p:pic>
        <p:nvPicPr>
          <p:cNvPr id="2" name="Bilde 1">
            <a:extLst>
              <a:ext uri="{FF2B5EF4-FFF2-40B4-BE49-F238E27FC236}">
                <a16:creationId xmlns:a16="http://schemas.microsoft.com/office/drawing/2014/main" id="{FB78F038-86A8-45A3-ADA4-28C9CA2733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50836" y="5700580"/>
            <a:ext cx="1005927" cy="932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320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Sylinder 4">
            <a:extLst>
              <a:ext uri="{FF2B5EF4-FFF2-40B4-BE49-F238E27FC236}">
                <a16:creationId xmlns:a16="http://schemas.microsoft.com/office/drawing/2014/main" id="{FC27C734-303B-4E09-A3DD-C5BD29A87357}"/>
              </a:ext>
            </a:extLst>
          </p:cNvPr>
          <p:cNvSpPr txBox="1"/>
          <p:nvPr/>
        </p:nvSpPr>
        <p:spPr>
          <a:xfrm>
            <a:off x="0" y="6356350"/>
            <a:ext cx="34133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©Læringsmiljøsenteret</a:t>
            </a:r>
          </a:p>
        </p:txBody>
      </p:sp>
      <p:sp>
        <p:nvSpPr>
          <p:cNvPr id="9" name="Tittel 8">
            <a:extLst>
              <a:ext uri="{FF2B5EF4-FFF2-40B4-BE49-F238E27FC236}">
                <a16:creationId xmlns:a16="http://schemas.microsoft.com/office/drawing/2014/main" id="{641FCC0E-ADD2-49BC-9423-85DC1C15F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>
                <a:latin typeface="Cavolini" panose="03000502040302020204" pitchFamily="66" charset="0"/>
                <a:cs typeface="Cavolini" panose="03000502040302020204" pitchFamily="66" charset="0"/>
              </a:rPr>
              <a:t>Lærende eller låst tankesett?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82551D6B-F2C3-4D30-89C6-D423462975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200" dirty="0">
                <a:latin typeface="Cavolini" panose="03000502040302020204" pitchFamily="66" charset="0"/>
                <a:cs typeface="Cavolini" panose="03000502040302020204" pitchFamily="66" charset="0"/>
              </a:rPr>
              <a:t>Hvem kan jeg få svaret på denne oppgaven av?</a:t>
            </a:r>
          </a:p>
          <a:p>
            <a:r>
              <a:rPr lang="nb-NO" sz="2200" dirty="0">
                <a:latin typeface="Cavolini" panose="03000502040302020204" pitchFamily="66" charset="0"/>
                <a:cs typeface="Cavolini" panose="03000502040302020204" pitchFamily="66" charset="0"/>
              </a:rPr>
              <a:t>Dersom jeg tar et par steg tilbake, kan det være at jeg forstår hva jeg skal gjøre.</a:t>
            </a:r>
          </a:p>
          <a:p>
            <a:r>
              <a:rPr lang="nb-NO" sz="2200" dirty="0">
                <a:latin typeface="Cavolini" panose="03000502040302020204" pitchFamily="66" charset="0"/>
                <a:cs typeface="Cavolini" panose="03000502040302020204" pitchFamily="66" charset="0"/>
              </a:rPr>
              <a:t>Kanskje noen kan hjelpe meg med å komme videre.</a:t>
            </a:r>
          </a:p>
          <a:p>
            <a:r>
              <a:rPr lang="nb-NO" sz="2200" dirty="0">
                <a:latin typeface="Cavolini" panose="03000502040302020204" pitchFamily="66" charset="0"/>
                <a:cs typeface="Cavolini" panose="03000502040302020204" pitchFamily="66" charset="0"/>
              </a:rPr>
              <a:t>Hva kan jeg lære av dette til senere?</a:t>
            </a:r>
          </a:p>
          <a:p>
            <a:r>
              <a:rPr lang="nb-NO" sz="2200" dirty="0">
                <a:latin typeface="Cavolini" panose="03000502040302020204" pitchFamily="66" charset="0"/>
                <a:cs typeface="Cavolini" panose="03000502040302020204" pitchFamily="66" charset="0"/>
              </a:rPr>
              <a:t>Dette er ikke noe for meg!</a:t>
            </a:r>
          </a:p>
          <a:p>
            <a:pPr marL="0" indent="0">
              <a:buNone/>
            </a:pPr>
            <a:endParaRPr lang="nb-NO" sz="2200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8A9B6C55-6EAE-427B-8242-A1C7F36C5E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4121" y="4396035"/>
            <a:ext cx="3743757" cy="1780928"/>
          </a:xfrm>
          <a:prstGeom prst="rect">
            <a:avLst/>
          </a:prstGeom>
        </p:spPr>
      </p:pic>
      <p:pic>
        <p:nvPicPr>
          <p:cNvPr id="2" name="Bilde 1">
            <a:extLst>
              <a:ext uri="{FF2B5EF4-FFF2-40B4-BE49-F238E27FC236}">
                <a16:creationId xmlns:a16="http://schemas.microsoft.com/office/drawing/2014/main" id="{E715A9AA-EFDA-4767-A87A-6D6F9AD5FF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50835" y="5700580"/>
            <a:ext cx="1005927" cy="932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956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Sylinder 4">
            <a:extLst>
              <a:ext uri="{FF2B5EF4-FFF2-40B4-BE49-F238E27FC236}">
                <a16:creationId xmlns:a16="http://schemas.microsoft.com/office/drawing/2014/main" id="{FC27C734-303B-4E09-A3DD-C5BD29A87357}"/>
              </a:ext>
            </a:extLst>
          </p:cNvPr>
          <p:cNvSpPr txBox="1"/>
          <p:nvPr/>
        </p:nvSpPr>
        <p:spPr>
          <a:xfrm>
            <a:off x="0" y="6356350"/>
            <a:ext cx="34133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©Læringsmiljøsenteret</a:t>
            </a:r>
          </a:p>
        </p:txBody>
      </p:sp>
      <p:sp>
        <p:nvSpPr>
          <p:cNvPr id="9" name="Tittel 8">
            <a:extLst>
              <a:ext uri="{FF2B5EF4-FFF2-40B4-BE49-F238E27FC236}">
                <a16:creationId xmlns:a16="http://schemas.microsoft.com/office/drawing/2014/main" id="{641FCC0E-ADD2-49BC-9423-85DC1C15F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latin typeface="Cavolini" panose="03000502040302020204" pitchFamily="66" charset="0"/>
                <a:cs typeface="Cavolini" panose="03000502040302020204" pitchFamily="66" charset="0"/>
              </a:rPr>
              <a:t>Tannpirkerøvelsen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EE00AF8-2DCE-4B31-A356-E4DF1A8940B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25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4800" dirty="0">
                <a:solidFill>
                  <a:srgbClr val="00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Dere skal samarbeide om å lage fire kvadrater ved å flytte ni tannpirkere.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b-NO" sz="4800" dirty="0">
              <a:solidFill>
                <a:srgbClr val="00000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4800" dirty="0">
                <a:solidFill>
                  <a:srgbClr val="00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Hvis du vet svaret, skal du ikke si det, men gi de andre et hint.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b-NO" sz="4800" dirty="0">
              <a:solidFill>
                <a:srgbClr val="00000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4800" dirty="0">
                <a:solidFill>
                  <a:srgbClr val="00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Når dere har kommet frem til løsningen, må dere ikke si den høyt slik at de andre gruppene hører det.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b-NO" sz="4800" dirty="0">
              <a:solidFill>
                <a:srgbClr val="00000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4800" dirty="0">
                <a:solidFill>
                  <a:srgbClr val="00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Alle på gruppen skal forstå løsningen, og alle har ansvar for dette. Det er viktig å passe på at alle blir inkludert i oppgaven, og alle må også selv ta ansvar for å bidra.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b-NO" sz="4800" dirty="0">
              <a:solidFill>
                <a:srgbClr val="00000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4800" dirty="0">
                <a:solidFill>
                  <a:srgbClr val="00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Husk å lytte til den som snakker.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b-NO" sz="4800" dirty="0">
              <a:solidFill>
                <a:srgbClr val="00000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4800" dirty="0">
                <a:solidFill>
                  <a:srgbClr val="00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Pass på å ha et lærende tankesett mens dere arbeider. For eksempel kan dere gi hverandre gode og oppmuntrende tilbakemeldinger, som «bra, dette klarer vi», «fortsett å prøve, så får vi det til» eller «prøv igjen».</a:t>
            </a:r>
          </a:p>
          <a:p>
            <a:endParaRPr lang="nb-NO" dirty="0"/>
          </a:p>
        </p:txBody>
      </p:sp>
      <p:pic>
        <p:nvPicPr>
          <p:cNvPr id="6" name="Plassholder for innhold 5">
            <a:extLst>
              <a:ext uri="{FF2B5EF4-FFF2-40B4-BE49-F238E27FC236}">
                <a16:creationId xmlns:a16="http://schemas.microsoft.com/office/drawing/2014/main" id="{2B875A48-3A29-46E8-9485-DB5681254C9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130400" y="1825625"/>
            <a:ext cx="3265200" cy="435133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3" name="Bilde 12">
            <a:extLst>
              <a:ext uri="{FF2B5EF4-FFF2-40B4-BE49-F238E27FC236}">
                <a16:creationId xmlns:a16="http://schemas.microsoft.com/office/drawing/2014/main" id="{5243627C-31AD-4FDA-B814-B995D50017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25492" y="174188"/>
            <a:ext cx="2237415" cy="1325563"/>
          </a:xfrm>
          <a:prstGeom prst="rect">
            <a:avLst/>
          </a:prstGeom>
        </p:spPr>
      </p:pic>
      <p:pic>
        <p:nvPicPr>
          <p:cNvPr id="2" name="Bilde 1">
            <a:extLst>
              <a:ext uri="{FF2B5EF4-FFF2-40B4-BE49-F238E27FC236}">
                <a16:creationId xmlns:a16="http://schemas.microsoft.com/office/drawing/2014/main" id="{4D85333D-D1C4-442C-8905-054C8C31612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56980" y="5764181"/>
            <a:ext cx="1005927" cy="932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040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Sylinder 4">
            <a:extLst>
              <a:ext uri="{FF2B5EF4-FFF2-40B4-BE49-F238E27FC236}">
                <a16:creationId xmlns:a16="http://schemas.microsoft.com/office/drawing/2014/main" id="{FC27C734-303B-4E09-A3DD-C5BD29A87357}"/>
              </a:ext>
            </a:extLst>
          </p:cNvPr>
          <p:cNvSpPr txBox="1"/>
          <p:nvPr/>
        </p:nvSpPr>
        <p:spPr>
          <a:xfrm>
            <a:off x="0" y="6356350"/>
            <a:ext cx="34133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©Læringsmiljøsenteret</a:t>
            </a:r>
          </a:p>
        </p:txBody>
      </p:sp>
      <p:sp>
        <p:nvSpPr>
          <p:cNvPr id="9" name="Tittel 8">
            <a:extLst>
              <a:ext uri="{FF2B5EF4-FFF2-40B4-BE49-F238E27FC236}">
                <a16:creationId xmlns:a16="http://schemas.microsoft.com/office/drawing/2014/main" id="{641FCC0E-ADD2-49BC-9423-85DC1C15F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latin typeface="Cavolini" panose="03000502040302020204" pitchFamily="66" charset="0"/>
                <a:cs typeface="Cavolini" panose="03000502040302020204" pitchFamily="66" charset="0"/>
              </a:rPr>
              <a:t>Tannpirkerøvelsen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5F813E8-25BD-409E-B829-4E4D8AC614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800" dirty="0">
                <a:solidFill>
                  <a:srgbClr val="00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Fikk dere det til? Hvorfor klarte dere det, tror dere?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b-NO" sz="2800" dirty="0">
              <a:solidFill>
                <a:srgbClr val="00000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800" dirty="0">
                <a:solidFill>
                  <a:srgbClr val="00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Fikk dere det ikke til? Hva tror dere var problemet, og hva kan gjøres annerledes neste gang dere får en utfordrende oppgave?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b-NO" sz="2800" dirty="0">
              <a:solidFill>
                <a:srgbClr val="00000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800" dirty="0">
                <a:solidFill>
                  <a:srgbClr val="00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Hvordan var det å jobbe sammen på denne måten?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b-NO" sz="2800" dirty="0">
              <a:solidFill>
                <a:srgbClr val="00000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800" dirty="0">
                <a:solidFill>
                  <a:srgbClr val="00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Tenkte dere på samme måte, eller var det vanskelig å forstå hva de andre mente? Hvorfor eller hvorfor ikke?</a:t>
            </a:r>
          </a:p>
          <a:p>
            <a:endParaRPr lang="nb-NO" dirty="0"/>
          </a:p>
        </p:txBody>
      </p:sp>
      <p:pic>
        <p:nvPicPr>
          <p:cNvPr id="13" name="Bilde 12">
            <a:extLst>
              <a:ext uri="{FF2B5EF4-FFF2-40B4-BE49-F238E27FC236}">
                <a16:creationId xmlns:a16="http://schemas.microsoft.com/office/drawing/2014/main" id="{5243627C-31AD-4FDA-B814-B995D50017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25492" y="174188"/>
            <a:ext cx="2237415" cy="1325563"/>
          </a:xfrm>
          <a:prstGeom prst="rect">
            <a:avLst/>
          </a:prstGeom>
        </p:spPr>
      </p:pic>
      <p:pic>
        <p:nvPicPr>
          <p:cNvPr id="2" name="Bilde 1">
            <a:extLst>
              <a:ext uri="{FF2B5EF4-FFF2-40B4-BE49-F238E27FC236}">
                <a16:creationId xmlns:a16="http://schemas.microsoft.com/office/drawing/2014/main" id="{4D85333D-D1C4-442C-8905-054C8C3161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56980" y="5764181"/>
            <a:ext cx="1005927" cy="932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440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Sylinder 4">
            <a:extLst>
              <a:ext uri="{FF2B5EF4-FFF2-40B4-BE49-F238E27FC236}">
                <a16:creationId xmlns:a16="http://schemas.microsoft.com/office/drawing/2014/main" id="{FC27C734-303B-4E09-A3DD-C5BD29A87357}"/>
              </a:ext>
            </a:extLst>
          </p:cNvPr>
          <p:cNvSpPr txBox="1"/>
          <p:nvPr/>
        </p:nvSpPr>
        <p:spPr>
          <a:xfrm>
            <a:off x="0" y="6356350"/>
            <a:ext cx="34133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©Læringsmiljøsenteret</a:t>
            </a:r>
          </a:p>
        </p:txBody>
      </p:sp>
      <p:sp>
        <p:nvSpPr>
          <p:cNvPr id="9" name="Tittel 8">
            <a:extLst>
              <a:ext uri="{FF2B5EF4-FFF2-40B4-BE49-F238E27FC236}">
                <a16:creationId xmlns:a16="http://schemas.microsoft.com/office/drawing/2014/main" id="{641FCC0E-ADD2-49BC-9423-85DC1C15F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>
                <a:latin typeface="Cavolini" panose="03000502040302020204" pitchFamily="66" charset="0"/>
                <a:cs typeface="Cavolini" panose="03000502040302020204" pitchFamily="66" charset="0"/>
              </a:rPr>
              <a:t>En mulig løsning</a:t>
            </a:r>
            <a:br>
              <a:rPr lang="nb-NO" dirty="0"/>
            </a:br>
            <a:endParaRPr lang="nb-NO" dirty="0"/>
          </a:p>
        </p:txBody>
      </p:sp>
      <p:sp>
        <p:nvSpPr>
          <p:cNvPr id="10" name="Plassholder for innhold 9">
            <a:extLst>
              <a:ext uri="{FF2B5EF4-FFF2-40B4-BE49-F238E27FC236}">
                <a16:creationId xmlns:a16="http://schemas.microsoft.com/office/drawing/2014/main" id="{A3570409-2C9F-4579-93F4-F4891F9AB4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200" dirty="0">
                <a:latin typeface="Cavolini" panose="03000502040302020204" pitchFamily="66" charset="0"/>
                <a:cs typeface="Cavolini" panose="03000502040302020204" pitchFamily="66" charset="0"/>
              </a:rPr>
              <a:t>Hvordan var det å jobbe på denne måten?</a:t>
            </a:r>
          </a:p>
          <a:p>
            <a:endParaRPr lang="nb-NO" sz="2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nb-NO" sz="2200" dirty="0">
                <a:latin typeface="Cavolini" panose="03000502040302020204" pitchFamily="66" charset="0"/>
                <a:cs typeface="Cavolini" panose="03000502040302020204" pitchFamily="66" charset="0"/>
              </a:rPr>
              <a:t>Hvordan brukte dere et lærende tankesett?</a:t>
            </a:r>
          </a:p>
          <a:p>
            <a:endParaRPr lang="nb-NO" sz="2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nb-NO" sz="2200" dirty="0">
                <a:latin typeface="Cavolini" panose="03000502040302020204" pitchFamily="66" charset="0"/>
                <a:cs typeface="Cavolini" panose="03000502040302020204" pitchFamily="66" charset="0"/>
              </a:rPr>
              <a:t>Hva lærte dere av de andre elevene?</a:t>
            </a:r>
          </a:p>
          <a:p>
            <a:endParaRPr lang="nb-NO" sz="2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nb-NO" sz="2200" dirty="0">
                <a:latin typeface="Cavolini" panose="03000502040302020204" pitchFamily="66" charset="0"/>
                <a:cs typeface="Cavolini" panose="03000502040302020204" pitchFamily="66" charset="0"/>
              </a:rPr>
              <a:t>Hvor mye tenkte dere på prosessen?</a:t>
            </a:r>
          </a:p>
          <a:p>
            <a:endParaRPr lang="nb-NO" sz="2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nb-NO" sz="2200" dirty="0">
                <a:latin typeface="Cavolini" panose="03000502040302020204" pitchFamily="66" charset="0"/>
                <a:cs typeface="Cavolini" panose="03000502040302020204" pitchFamily="66" charset="0"/>
              </a:rPr>
              <a:t>Hvordan kan dette overføres til oppgaver i skolefag?</a:t>
            </a:r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77F8A26B-CA0D-4A17-8315-789284BDD8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23692" y="320675"/>
            <a:ext cx="2237415" cy="1325563"/>
          </a:xfrm>
          <a:prstGeom prst="rect">
            <a:avLst/>
          </a:prstGeom>
        </p:spPr>
      </p:pic>
      <p:pic>
        <p:nvPicPr>
          <p:cNvPr id="2" name="Bilde 1">
            <a:extLst>
              <a:ext uri="{FF2B5EF4-FFF2-40B4-BE49-F238E27FC236}">
                <a16:creationId xmlns:a16="http://schemas.microsoft.com/office/drawing/2014/main" id="{C574ECFA-CA88-491C-8002-3D124FFBF7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50836" y="5703208"/>
            <a:ext cx="1005927" cy="932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094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Sylinder 4">
            <a:extLst>
              <a:ext uri="{FF2B5EF4-FFF2-40B4-BE49-F238E27FC236}">
                <a16:creationId xmlns:a16="http://schemas.microsoft.com/office/drawing/2014/main" id="{FC27C734-303B-4E09-A3DD-C5BD29A87357}"/>
              </a:ext>
            </a:extLst>
          </p:cNvPr>
          <p:cNvSpPr txBox="1"/>
          <p:nvPr/>
        </p:nvSpPr>
        <p:spPr>
          <a:xfrm>
            <a:off x="0" y="6356350"/>
            <a:ext cx="34133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©Læringsmiljøsenteret</a:t>
            </a:r>
          </a:p>
        </p:txBody>
      </p:sp>
      <p:sp>
        <p:nvSpPr>
          <p:cNvPr id="9" name="Tittel 8">
            <a:extLst>
              <a:ext uri="{FF2B5EF4-FFF2-40B4-BE49-F238E27FC236}">
                <a16:creationId xmlns:a16="http://schemas.microsoft.com/office/drawing/2014/main" id="{641FCC0E-ADD2-49BC-9423-85DC1C15F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>
                <a:latin typeface="Cavolini" panose="03000502040302020204" pitchFamily="66" charset="0"/>
                <a:cs typeface="Cavolini" panose="03000502040302020204" pitchFamily="66" charset="0"/>
              </a:rPr>
              <a:t>Temaets nytteverdi</a:t>
            </a:r>
            <a:br>
              <a:rPr lang="nb-NO" dirty="0"/>
            </a:br>
            <a:endParaRPr lang="nb-NO" dirty="0"/>
          </a:p>
        </p:txBody>
      </p:sp>
      <p:sp>
        <p:nvSpPr>
          <p:cNvPr id="10" name="Plassholder for innhold 9">
            <a:extLst>
              <a:ext uri="{FF2B5EF4-FFF2-40B4-BE49-F238E27FC236}">
                <a16:creationId xmlns:a16="http://schemas.microsoft.com/office/drawing/2014/main" id="{A3570409-2C9F-4579-93F4-F4891F9AB4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200" dirty="0">
                <a:latin typeface="Cavolini" panose="03000502040302020204" pitchFamily="66" charset="0"/>
                <a:cs typeface="Cavolini" panose="03000502040302020204" pitchFamily="66" charset="0"/>
              </a:rPr>
              <a:t>Hva synes du om temaet lærende tankesett?</a:t>
            </a:r>
          </a:p>
          <a:p>
            <a:endParaRPr lang="nb-NO" sz="2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nb-NO" sz="2200" dirty="0">
                <a:latin typeface="Cavolini" panose="03000502040302020204" pitchFamily="66" charset="0"/>
                <a:cs typeface="Cavolini" panose="03000502040302020204" pitchFamily="66" charset="0"/>
              </a:rPr>
              <a:t>Hva har vært nyttig for deg i temaet lærende tankesett?</a:t>
            </a:r>
          </a:p>
          <a:p>
            <a:pPr lvl="1"/>
            <a:r>
              <a:rPr lang="nb-NO" sz="1800" dirty="0">
                <a:latin typeface="Cavolini" panose="03000502040302020204" pitchFamily="66" charset="0"/>
                <a:cs typeface="Cavolini" panose="03000502040302020204" pitchFamily="66" charset="0"/>
              </a:rPr>
              <a:t>Hvorfor har det vært nyttig?</a:t>
            </a:r>
          </a:p>
          <a:p>
            <a:endParaRPr lang="nb-NO" sz="2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nb-NO" sz="2200" dirty="0">
                <a:latin typeface="Cavolini" panose="03000502040302020204" pitchFamily="66" charset="0"/>
                <a:cs typeface="Cavolini" panose="03000502040302020204" pitchFamily="66" charset="0"/>
              </a:rPr>
              <a:t>Hva i temaet lærende tankesett har ikke vært nyttig for deg?</a:t>
            </a:r>
          </a:p>
          <a:p>
            <a:pPr lvl="1"/>
            <a:r>
              <a:rPr lang="nb-NO" sz="1800" dirty="0">
                <a:latin typeface="Cavolini" panose="03000502040302020204" pitchFamily="66" charset="0"/>
                <a:cs typeface="Cavolini" panose="03000502040302020204" pitchFamily="66" charset="0"/>
              </a:rPr>
              <a:t>Hvorfor har det ikke vært nyttig?</a:t>
            </a:r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D576B072-5A36-4883-B3EB-64A0A97B45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42400" y="166254"/>
            <a:ext cx="1715691" cy="2514600"/>
          </a:xfrm>
          <a:prstGeom prst="rect">
            <a:avLst/>
          </a:prstGeom>
        </p:spPr>
      </p:pic>
      <p:pic>
        <p:nvPicPr>
          <p:cNvPr id="2" name="Bilde 1">
            <a:extLst>
              <a:ext uri="{FF2B5EF4-FFF2-40B4-BE49-F238E27FC236}">
                <a16:creationId xmlns:a16="http://schemas.microsoft.com/office/drawing/2014/main" id="{7737BA12-8AA9-4BEB-BF2A-AE788FE5A8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50836" y="5758977"/>
            <a:ext cx="1005927" cy="932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547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Sylinder 4">
            <a:extLst>
              <a:ext uri="{FF2B5EF4-FFF2-40B4-BE49-F238E27FC236}">
                <a16:creationId xmlns:a16="http://schemas.microsoft.com/office/drawing/2014/main" id="{FC27C734-303B-4E09-A3DD-C5BD29A87357}"/>
              </a:ext>
            </a:extLst>
          </p:cNvPr>
          <p:cNvSpPr txBox="1"/>
          <p:nvPr/>
        </p:nvSpPr>
        <p:spPr>
          <a:xfrm>
            <a:off x="0" y="6356350"/>
            <a:ext cx="34133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©Læringsmiljøsenteret</a:t>
            </a:r>
          </a:p>
        </p:txBody>
      </p:sp>
      <p:sp>
        <p:nvSpPr>
          <p:cNvPr id="9" name="Tittel 8">
            <a:extLst>
              <a:ext uri="{FF2B5EF4-FFF2-40B4-BE49-F238E27FC236}">
                <a16:creationId xmlns:a16="http://schemas.microsoft.com/office/drawing/2014/main" id="{641FCC0E-ADD2-49BC-9423-85DC1C15F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b-NO" dirty="0">
                <a:latin typeface="Cavolini" panose="03000502040302020204" pitchFamily="66" charset="0"/>
                <a:cs typeface="Cavolini" panose="03000502040302020204" pitchFamily="66" charset="0"/>
              </a:rPr>
              <a:t>PUSTEPAUSE </a:t>
            </a:r>
            <a:br>
              <a:rPr lang="nb-NO" dirty="0"/>
            </a:br>
            <a:endParaRPr lang="nb-NO" dirty="0"/>
          </a:p>
        </p:txBody>
      </p:sp>
      <p:pic>
        <p:nvPicPr>
          <p:cNvPr id="8" name="Bilde 7">
            <a:hlinkClick r:id="rId3"/>
            <a:extLst>
              <a:ext uri="{FF2B5EF4-FFF2-40B4-BE49-F238E27FC236}">
                <a16:creationId xmlns:a16="http://schemas.microsoft.com/office/drawing/2014/main" id="{DF07E0F9-CE71-47D3-9ABD-6C100C607A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98373" y="1441738"/>
            <a:ext cx="3377046" cy="4559012"/>
          </a:xfrm>
          <a:prstGeom prst="rect">
            <a:avLst/>
          </a:prstGeom>
        </p:spPr>
      </p:pic>
      <p:pic>
        <p:nvPicPr>
          <p:cNvPr id="2" name="Bilde 1">
            <a:extLst>
              <a:ext uri="{FF2B5EF4-FFF2-40B4-BE49-F238E27FC236}">
                <a16:creationId xmlns:a16="http://schemas.microsoft.com/office/drawing/2014/main" id="{21F81CFC-EE6E-43C7-B4B2-05B63DA7826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50836" y="5700580"/>
            <a:ext cx="1005927" cy="932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617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Sylinder 4">
            <a:extLst>
              <a:ext uri="{FF2B5EF4-FFF2-40B4-BE49-F238E27FC236}">
                <a16:creationId xmlns:a16="http://schemas.microsoft.com/office/drawing/2014/main" id="{FC27C734-303B-4E09-A3DD-C5BD29A87357}"/>
              </a:ext>
            </a:extLst>
          </p:cNvPr>
          <p:cNvSpPr txBox="1"/>
          <p:nvPr/>
        </p:nvSpPr>
        <p:spPr>
          <a:xfrm>
            <a:off x="0" y="6356350"/>
            <a:ext cx="34133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©Læringsmiljøsenteret</a:t>
            </a:r>
          </a:p>
        </p:txBody>
      </p:sp>
      <p:sp>
        <p:nvSpPr>
          <p:cNvPr id="9" name="Tittel 8">
            <a:extLst>
              <a:ext uri="{FF2B5EF4-FFF2-40B4-BE49-F238E27FC236}">
                <a16:creationId xmlns:a16="http://schemas.microsoft.com/office/drawing/2014/main" id="{641FCC0E-ADD2-49BC-9423-85DC1C15F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latin typeface="Cavolini" panose="03000502040302020204" pitchFamily="66" charset="0"/>
                <a:cs typeface="Cavolini" panose="03000502040302020204" pitchFamily="66" charset="0"/>
              </a:rPr>
              <a:t>Til neste gang</a:t>
            </a:r>
          </a:p>
        </p:txBody>
      </p:sp>
      <p:sp>
        <p:nvSpPr>
          <p:cNvPr id="10" name="Plassholder for innhold 9">
            <a:extLst>
              <a:ext uri="{FF2B5EF4-FFF2-40B4-BE49-F238E27FC236}">
                <a16:creationId xmlns:a16="http://schemas.microsoft.com/office/drawing/2014/main" id="{A3570409-2C9F-4579-93F4-F4891F9AB4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200" dirty="0">
                <a:latin typeface="Cavolini" panose="03000502040302020204" pitchFamily="66" charset="0"/>
                <a:cs typeface="Cavolini" panose="03000502040302020204" pitchFamily="66" charset="0"/>
              </a:rPr>
              <a:t>Tenk gjennom</a:t>
            </a:r>
          </a:p>
          <a:p>
            <a:pPr lvl="1"/>
            <a:endParaRPr lang="nb-NO" sz="18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lvl="1"/>
            <a:r>
              <a:rPr lang="nb-NO" sz="1800" dirty="0">
                <a:latin typeface="Cavolini" panose="03000502040302020204" pitchFamily="66" charset="0"/>
                <a:cs typeface="Cavolini" panose="03000502040302020204" pitchFamily="66" charset="0"/>
              </a:rPr>
              <a:t>Hva kan dere lære av å samarbeide med andre i forskjellige fag på skolen, og i hvilke fag er det vanskelig å samarbeide?</a:t>
            </a:r>
          </a:p>
          <a:p>
            <a:pPr lvl="1"/>
            <a:endParaRPr lang="nb-NO" sz="18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lvl="1"/>
            <a:r>
              <a:rPr lang="nb-NO" sz="1800" dirty="0">
                <a:latin typeface="Cavolini" panose="03000502040302020204" pitchFamily="66" charset="0"/>
                <a:cs typeface="Cavolini" panose="03000502040302020204" pitchFamily="66" charset="0"/>
              </a:rPr>
              <a:t>Hvor samarbeider dere med andre på fritiden?</a:t>
            </a:r>
          </a:p>
          <a:p>
            <a:endParaRPr lang="nb-NO" sz="2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nb-NO" sz="2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nb-NO" sz="2200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pic>
        <p:nvPicPr>
          <p:cNvPr id="2" name="Bilde 1">
            <a:extLst>
              <a:ext uri="{FF2B5EF4-FFF2-40B4-BE49-F238E27FC236}">
                <a16:creationId xmlns:a16="http://schemas.microsoft.com/office/drawing/2014/main" id="{05A2F049-830C-4793-B0B3-3F1C7DE9CC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50836" y="5700580"/>
            <a:ext cx="1005927" cy="932769"/>
          </a:xfrm>
          <a:prstGeom prst="rect">
            <a:avLst/>
          </a:prstGeom>
        </p:spPr>
      </p:pic>
      <p:pic>
        <p:nvPicPr>
          <p:cNvPr id="3" name="Bilde 2">
            <a:extLst>
              <a:ext uri="{FF2B5EF4-FFF2-40B4-BE49-F238E27FC236}">
                <a16:creationId xmlns:a16="http://schemas.microsoft.com/office/drawing/2014/main" id="{30A3AF99-DD01-4C23-937B-D14B881052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08160" y="365125"/>
            <a:ext cx="1048603" cy="1822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53794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Gul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2b7fce66-bf2d-46b5-b59a-9f0018501bcd}" enabled="1" method="Standard" siteId="{f8a213d2-8f6c-400d-9e74-4e8b475316c6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1279</TotalTime>
  <Words>560</Words>
  <Application>Microsoft Macintosh PowerPoint</Application>
  <PresentationFormat>Widescreen</PresentationFormat>
  <Paragraphs>89</Paragraphs>
  <Slides>10</Slides>
  <Notes>10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6" baseType="lpstr">
      <vt:lpstr>Arial</vt:lpstr>
      <vt:lpstr>Calibre-LightItalic</vt:lpstr>
      <vt:lpstr>Calibri</vt:lpstr>
      <vt:lpstr>Calibri Light</vt:lpstr>
      <vt:lpstr>Cavolini</vt:lpstr>
      <vt:lpstr>1_Office-tema</vt:lpstr>
      <vt:lpstr>PowerPoint-presentasjon</vt:lpstr>
      <vt:lpstr>Timens tema</vt:lpstr>
      <vt:lpstr>Lærende eller låst tankesett?</vt:lpstr>
      <vt:lpstr>Tannpirkerøvelsen</vt:lpstr>
      <vt:lpstr>Tannpirkerøvelsen</vt:lpstr>
      <vt:lpstr>En mulig løsning </vt:lpstr>
      <vt:lpstr>Temaets nytteverdi </vt:lpstr>
      <vt:lpstr>PUSTEPAUSE  </vt:lpstr>
      <vt:lpstr>Til neste gang</vt:lpstr>
      <vt:lpstr>Til neste gang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Kjersti Balle Tharaldsen</dc:creator>
  <cp:lastModifiedBy>Torunn Helene Lindstad Fredriksen</cp:lastModifiedBy>
  <cp:revision>24</cp:revision>
  <dcterms:created xsi:type="dcterms:W3CDTF">2021-03-01T21:23:05Z</dcterms:created>
  <dcterms:modified xsi:type="dcterms:W3CDTF">2025-01-09T13:45:00Z</dcterms:modified>
</cp:coreProperties>
</file>