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71" r:id="rId3"/>
    <p:sldId id="272" r:id="rId4"/>
    <p:sldId id="273" r:id="rId5"/>
    <p:sldId id="275" r:id="rId6"/>
    <p:sldId id="274" r:id="rId7"/>
    <p:sldId id="277" r:id="rId8"/>
    <p:sldId id="278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47808" autoAdjust="0"/>
  </p:normalViewPr>
  <p:slideViewPr>
    <p:cSldViewPr snapToGrid="0">
      <p:cViewPr varScale="1">
        <p:scale>
          <a:sx n="57" d="100"/>
          <a:sy n="57" d="100"/>
        </p:scale>
        <p:origin x="32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3D403-E3CC-4E1A-BD7C-D82D86503599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00BCE-4B8F-4CF3-AD41-331F60ACF5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5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3FE0F-4155-4859-944A-90FAB01289A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13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3476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0" i="0" u="none" strike="noStrike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63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200" b="1" i="0" u="none" strike="noStrike" baseline="0" dirty="0">
                <a:solidFill>
                  <a:schemeClr val="tx1"/>
                </a:solidFill>
                <a:latin typeface="+mn-lt"/>
              </a:rPr>
              <a:t>Hjelp Julia – igjen! (fortsetter)</a:t>
            </a:r>
          </a:p>
          <a:p>
            <a:pPr algn="l"/>
            <a:r>
              <a:rPr lang="nb-NO" sz="1200" b="0" i="0" u="none" strike="noStrike" baseline="0" dirty="0">
                <a:solidFill>
                  <a:schemeClr val="tx1"/>
                </a:solidFill>
                <a:latin typeface="+mn-lt"/>
              </a:rPr>
              <a:t>Repeter gjerne skalaen for elevene. På stresskalaen, som går fra 0 til 100, skulle elevene sette kryss for hvor sterkt de opplevde stress knyttet til en situasjon. Intensjonen med øvelsen var å få elevene til å se at ting de umiddelbart synes er svært viktige, og som kan medføre stress, i en større sammenheng kan vise seg å være av mindre betydning. Følg opp med refleksjonsspørsmålene under:</a:t>
            </a:r>
          </a:p>
          <a:p>
            <a:pPr algn="l"/>
            <a:r>
              <a:rPr lang="nb-NO" sz="1200" b="0" i="1" u="none" strike="noStrike" baseline="0" dirty="0">
                <a:solidFill>
                  <a:schemeClr val="tx1"/>
                </a:solidFill>
                <a:latin typeface="+mn-lt"/>
              </a:rPr>
              <a:t>– Hvor stresset er Julia i situasjonen hun står i? Hva kan Julia sammenligne situasjonen med og plassere på stresskalaen, slik at hun får satt det skolerelaterte stresset i perspektiv?</a:t>
            </a:r>
          </a:p>
          <a:p>
            <a:pPr algn="l"/>
            <a:r>
              <a:rPr lang="nb-NO" sz="1200" b="0" i="1" u="none" strike="noStrike" baseline="0" dirty="0">
                <a:solidFill>
                  <a:schemeClr val="tx1"/>
                </a:solidFill>
                <a:latin typeface="+mn-lt"/>
              </a:rPr>
              <a:t>– Hvilke andre strategier kan hjelpe Julia?</a:t>
            </a:r>
          </a:p>
          <a:p>
            <a:pPr algn="l"/>
            <a:r>
              <a:rPr lang="nb-NO" sz="1200" b="0" i="1" u="none" strike="noStrike" baseline="0" dirty="0">
                <a:solidFill>
                  <a:schemeClr val="tx1"/>
                </a:solidFill>
                <a:latin typeface="+mn-lt"/>
              </a:rPr>
              <a:t>– Hva kan Julia skrive i avsnittet sitt hvis hun vil skrive om hvordan hun opplever situasjonen?</a:t>
            </a:r>
          </a:p>
          <a:p>
            <a:pPr algn="l"/>
            <a:endParaRPr lang="nb-NO" sz="1200" b="0" i="1" u="none" strike="noStrike" baseline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b-NO" sz="1200" b="0" i="0" u="none" strike="noStrike" baseline="0" dirty="0">
                <a:solidFill>
                  <a:schemeClr val="tx1"/>
                </a:solidFill>
                <a:latin typeface="+mn-lt"/>
              </a:rPr>
              <a:t>Minn elevene på skriveøvelsen om nødvendig. Øvelsen gikk ut på å skrive et avsnitt om en situasjon elevene gruet seg litt til. Når de setter ord på følelsene ved å skrive om dem, kan det bli lettere å forholde seg til dem. </a:t>
            </a:r>
          </a:p>
          <a:p>
            <a:pPr algn="l"/>
            <a:endParaRPr lang="nb-NO" sz="1200" b="0" i="0" u="none" strike="noStrike" baseline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nb-NO" sz="1200" b="0" i="0" u="none" strike="noStrike" baseline="0" dirty="0">
                <a:solidFill>
                  <a:schemeClr val="tx1"/>
                </a:solidFill>
                <a:latin typeface="+mn-lt"/>
              </a:rPr>
              <a:t>Kom med egne eksempler på hvordan du kan ta i bruk strategiene over. Det er fint om du kan dekke både bruk av hjelpetanker som kan gi mer hensiktsmessige tolkninger, tankeskalaen for å finne mer hjelpsomme tanker, det å bytte ut negative tanker med mer positive tanker, og stresskalaen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84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0" i="0" u="none" strike="noStrike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217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09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95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55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87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77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98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59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622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45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35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35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04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25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93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8.uis.no/fag/ROBUST/lyd/Smileoevelsen.m4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B65C97B-8AF9-49ED-9D8F-30025DDA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24" y="1688154"/>
            <a:ext cx="2782800" cy="1878391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D4B1FD-FEE5-4E19-8363-07DDE68625DA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C38CF58-A8E9-4B14-92E0-B0DF4804E392}"/>
              </a:ext>
            </a:extLst>
          </p:cNvPr>
          <p:cNvSpPr txBox="1"/>
          <p:nvPr/>
        </p:nvSpPr>
        <p:spPr>
          <a:xfrm>
            <a:off x="6110607" y="5417105"/>
            <a:ext cx="48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Time </a:t>
            </a:r>
            <a:r>
              <a:rPr lang="nb-NO" b="1" dirty="0">
                <a:solidFill>
                  <a:prstClr val="whit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5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: </a:t>
            </a:r>
            <a:r>
              <a:rPr lang="nb-NO" b="1" dirty="0">
                <a:solidFill>
                  <a:prstClr val="whit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Å regulere følelser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volini" panose="020B0502040204020203" pitchFamily="66" charset="0"/>
              <a:ea typeface="+mn-ea"/>
              <a:cs typeface="Cavolini" panose="020B0502040204020203" pitchFamily="66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7E6C757-2155-4824-BBAE-976CDDA3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767" y="1645727"/>
            <a:ext cx="3492242" cy="35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Hvordan fungerte det å forsøke stresskalaen?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Hvordan opplevdes det å gjøre skriveøvelsen?</a:t>
            </a:r>
          </a:p>
          <a:p>
            <a:pPr marL="457200" lvl="1" indent="0">
              <a:buNone/>
            </a:pPr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Repetisjon av sentrale strategier for regulering av følelser</a:t>
            </a:r>
            <a:endParaRPr lang="nb-NO" sz="26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1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Tanker, følelser og handling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Er tanker det samme som fakta? Hvorfor eller hvorfor ikke?</a:t>
            </a:r>
          </a:p>
          <a:p>
            <a:endParaRPr lang="nb-NO" sz="2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Er følelser det samme som fakta? Hvorfor, eller hvorfor ikke?</a:t>
            </a:r>
          </a:p>
          <a:p>
            <a:endParaRPr lang="nb-NO" sz="2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Gi et eksempel på hvordan din tolkning av en situasjon påvirker følelser, handlingstrang og faktisk handling.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7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Hjelp Julia – igjen!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Hvilken grad fra 0 til 10 på skalaen kan Julia sette på tankene sine?</a:t>
            </a:r>
          </a:p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Hvis Julia skal bytte ut mindre hjelpsomme tanker med mer hjelpsomme, hvilke tanker kan Julia da finne frem til?</a:t>
            </a:r>
          </a:p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Hva annet kan Julia gjøre for å mestre situasjonen hun står i?</a:t>
            </a:r>
          </a:p>
          <a:p>
            <a:endParaRPr lang="nb-NO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2C01287-63D1-415D-BEE5-5FC229AA5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118" y="0"/>
            <a:ext cx="1474783" cy="211788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262C987-E433-4C3C-AC11-2F5636281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760" y="0"/>
            <a:ext cx="2031875" cy="23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Hjelp Julia – igjen!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Hvor stresset er Julia i situasjonen hun står i? Hva kan Julia sammenligne situasjonen med og plassere på stresskalaen, slik at hun får satt det skolerelaterte stresset i perspektiv?</a:t>
            </a:r>
          </a:p>
          <a:p>
            <a:endParaRPr lang="nb-NO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Hvilke andre strategier kan hjelpe Julia?</a:t>
            </a:r>
          </a:p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Hva kan Julia skrive i avsnittet sitt hvis                 hun vil skrive om hvordan hun opplever            situasjonen?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068010A5-8744-43D4-9B80-9E3D0B5F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397" y="5271611"/>
            <a:ext cx="1279789" cy="136360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5863489-E40D-497D-8927-05151D21B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688" y="3345468"/>
            <a:ext cx="5767720" cy="8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6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Smileøvelse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8" name="Bilde 7">
            <a:hlinkClick r:id="rId4"/>
            <a:extLst>
              <a:ext uri="{FF2B5EF4-FFF2-40B4-BE49-F238E27FC236}">
                <a16:creationId xmlns:a16="http://schemas.microsoft.com/office/drawing/2014/main" id="{84571F23-1612-4609-A948-801ED0C72D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987" y="2047875"/>
            <a:ext cx="62960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2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800100" lvl="1" indent="-342900"/>
            <a:r>
              <a:rPr lang="nb-NO" sz="22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Hvilke strategier har du lært for å regulere følelsene dine?</a:t>
            </a:r>
          </a:p>
          <a:p>
            <a:pPr marL="800100" lvl="1" indent="-342900"/>
            <a:endParaRPr lang="nb-NO" sz="2200" b="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800100" lvl="1" indent="-342900"/>
            <a:r>
              <a:rPr lang="nb-NO" sz="22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I hvilke situasjoner kan det passe å prøve ut disse strategiene?</a:t>
            </a:r>
          </a:p>
          <a:p>
            <a:pPr marL="800100" lvl="1" indent="-342900"/>
            <a:endParaRPr lang="nb-NO" sz="1800" b="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F571854-480A-425D-B813-4A8A27B88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978" y="224651"/>
            <a:ext cx="1050963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Bruk tankeskalaen i ROBUST-appen neste gang du står i en vanskelig situasjon på skolen eller hjemme.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Gjennomfør øvelsen «smileøvelse» ved å bruke lydfilen i ROBUST-appen.</a:t>
            </a:r>
          </a:p>
          <a:p>
            <a:endParaRPr lang="nb-NO" sz="2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 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Bruk tankeskalaen dersom du opplever negative tanker.   Velg også ut en av strategiene du har lært, og prøv            den ut i den situasjonen du står i.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6933DCD-AA2A-4B1A-9732-2397E93E8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156" y="365125"/>
            <a:ext cx="1301644" cy="19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05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Fiolet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565</Words>
  <Application>Microsoft Macintosh PowerPoint</Application>
  <PresentationFormat>Widescreen</PresentationFormat>
  <Paragraphs>67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Cavolini</vt:lpstr>
      <vt:lpstr>1_Office-tema</vt:lpstr>
      <vt:lpstr>PowerPoint-presentasjon</vt:lpstr>
      <vt:lpstr>Timens tema</vt:lpstr>
      <vt:lpstr>Tanker, følelser og handling</vt:lpstr>
      <vt:lpstr>Hjelp Julia – igjen!</vt:lpstr>
      <vt:lpstr>Hjelp Julia – igjen!</vt:lpstr>
      <vt:lpstr>Smileøvelse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42</cp:revision>
  <dcterms:created xsi:type="dcterms:W3CDTF">2021-03-01T20:58:31Z</dcterms:created>
  <dcterms:modified xsi:type="dcterms:W3CDTF">2025-01-09T13:20:27Z</dcterms:modified>
</cp:coreProperties>
</file>